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82" r:id="rId3"/>
    <p:sldId id="273" r:id="rId4"/>
    <p:sldId id="283" r:id="rId5"/>
    <p:sldId id="284" r:id="rId6"/>
    <p:sldId id="285" r:id="rId7"/>
    <p:sldId id="286" r:id="rId8"/>
    <p:sldId id="287" r:id="rId9"/>
    <p:sldId id="288" r:id="rId10"/>
    <p:sldId id="289" r:id="rId11"/>
    <p:sldId id="290" r:id="rId12"/>
    <p:sldId id="291" r:id="rId13"/>
    <p:sldId id="292" r:id="rId14"/>
    <p:sldId id="259" r:id="rId15"/>
    <p:sldId id="260" r:id="rId16"/>
    <p:sldId id="263" r:id="rId17"/>
    <p:sldId id="264" r:id="rId18"/>
    <p:sldId id="265" r:id="rId19"/>
    <p:sldId id="266" r:id="rId20"/>
    <p:sldId id="267" r:id="rId21"/>
    <p:sldId id="268" r:id="rId22"/>
    <p:sldId id="269" r:id="rId23"/>
    <p:sldId id="270" r:id="rId24"/>
    <p:sldId id="271" r:id="rId25"/>
    <p:sldId id="272" r:id="rId26"/>
  </p:sldIdLst>
  <p:sldSz cx="24387175" cy="13716000"/>
  <p:notesSz cx="13716000" cy="24387175"/>
  <p:embeddedFontLst>
    <p:embeddedFont>
      <p:font typeface="Calibri" panose="020F0502020204030204" pitchFamily="34" charset="0"/>
      <p:regular r:id="rId28"/>
      <p:bold r:id="rId29"/>
      <p:italic r:id="rId30"/>
      <p:boldItalic r:id="rId31"/>
    </p:embeddedFont>
    <p:embeddedFont>
      <p:font typeface="Rajdhani SemiBold" panose="020B0604020202020204" charset="0"/>
      <p:regular r:id="rId32"/>
      <p:bold r:id="rId33"/>
    </p:embeddedFont>
    <p:embeddedFont>
      <p:font typeface="Rajdhani" panose="020B0604020202020204" charset="0"/>
      <p:bold r:id="rId34"/>
    </p:embeddedFont>
    <p:embeddedFont>
      <p:font typeface="Poppins"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3552" autoAdjust="0"/>
  </p:normalViewPr>
  <p:slideViewPr>
    <p:cSldViewPr snapToGrid="0">
      <p:cViewPr varScale="1">
        <p:scale>
          <a:sx n="20" d="100"/>
          <a:sy n="20" d="100"/>
        </p:scale>
        <p:origin x="189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720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One</a:t>
            </a:r>
            <a:r>
              <a:rPr lang="en-US" baseline="0" dirty="0" smtClean="0"/>
              <a:t> </a:t>
            </a:r>
            <a:r>
              <a:rPr lang="en-US" dirty="0" smtClean="0"/>
              <a:t>of the most promising concepts in LLMs is their ability to determine the actions they</a:t>
            </a:r>
            <a:r>
              <a:rPr lang="en-US" baseline="0" dirty="0" smtClean="0"/>
              <a:t> </a:t>
            </a:r>
            <a:r>
              <a:rPr lang="en-US" dirty="0" smtClean="0"/>
              <a:t>can take. This idea is often called agents, systems that leverage a language model to</a:t>
            </a:r>
            <a:r>
              <a:rPr lang="en-US" baseline="0" dirty="0" smtClean="0"/>
              <a:t> </a:t>
            </a:r>
            <a:r>
              <a:rPr lang="en-US" dirty="0" smtClean="0"/>
              <a:t>determine which actions they should take and in what order.</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In other words, agents that make use of LLMs can be powerful general problem solvers.</a:t>
            </a:r>
            <a:r>
              <a:rPr lang="en-US" baseline="0" dirty="0" smtClean="0"/>
              <a:t> </a:t>
            </a:r>
            <a:r>
              <a:rPr lang="en-US" dirty="0" smtClean="0"/>
              <a:t>Although the tools they use are important, the driving force of many agent-based</a:t>
            </a:r>
          </a:p>
          <a:p>
            <a:pPr marL="0" lvl="0" indent="0" algn="l" rtl="0">
              <a:spcBef>
                <a:spcPts val="0"/>
              </a:spcBef>
              <a:spcAft>
                <a:spcPts val="0"/>
              </a:spcAft>
              <a:buNone/>
            </a:pPr>
            <a:r>
              <a:rPr lang="en-US" dirty="0" smtClean="0"/>
              <a:t>systems is the use of a framework called Reasoning and Acting (ReAct1).</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03391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smtClean="0"/>
              <a:t>ReAct</a:t>
            </a:r>
            <a:r>
              <a:rPr lang="en-US" dirty="0" smtClean="0"/>
              <a:t> is a powerful framework that combines two important concepts in behavior:</a:t>
            </a:r>
            <a:r>
              <a:rPr lang="en-US" baseline="0" dirty="0" smtClean="0"/>
              <a:t> </a:t>
            </a:r>
            <a:r>
              <a:rPr lang="en-US" dirty="0" smtClean="0"/>
              <a:t>reasoning and acting.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err="1" smtClean="0"/>
              <a:t>ReAct</a:t>
            </a:r>
            <a:r>
              <a:rPr lang="en-US" dirty="0" smtClean="0"/>
              <a:t> merges these two concepts and allows reasoning to affect acting and actions</a:t>
            </a:r>
            <a:r>
              <a:rPr lang="en-US" baseline="0" dirty="0" smtClean="0"/>
              <a:t> </a:t>
            </a:r>
            <a:r>
              <a:rPr lang="en-US" dirty="0" smtClean="0"/>
              <a:t>to affect reasoning. In practice, the framework consists of iteratively following these</a:t>
            </a:r>
          </a:p>
          <a:p>
            <a:pPr marL="0" lvl="0" indent="0" algn="l" rtl="0">
              <a:spcBef>
                <a:spcPts val="0"/>
              </a:spcBef>
              <a:spcAft>
                <a:spcPts val="0"/>
              </a:spcAft>
              <a:buNone/>
            </a:pPr>
            <a:r>
              <a:rPr lang="en-US" dirty="0" smtClean="0"/>
              <a:t>three steps:</a:t>
            </a:r>
          </a:p>
          <a:p>
            <a:pPr marL="0" lvl="0" indent="0" algn="l" rtl="0">
              <a:spcBef>
                <a:spcPts val="0"/>
              </a:spcBef>
              <a:spcAft>
                <a:spcPts val="0"/>
              </a:spcAft>
              <a:buNone/>
            </a:pPr>
            <a:r>
              <a:rPr lang="en-US" dirty="0" smtClean="0"/>
              <a:t>• Thought</a:t>
            </a:r>
          </a:p>
          <a:p>
            <a:pPr marL="0" lvl="0" indent="0" algn="l" rtl="0">
              <a:spcBef>
                <a:spcPts val="0"/>
              </a:spcBef>
              <a:spcAft>
                <a:spcPts val="0"/>
              </a:spcAft>
              <a:buNone/>
            </a:pPr>
            <a:r>
              <a:rPr lang="en-US" dirty="0" smtClean="0"/>
              <a:t>• Action</a:t>
            </a:r>
          </a:p>
          <a:p>
            <a:pPr marL="0" lvl="0" indent="0" algn="l" rtl="0">
              <a:spcBef>
                <a:spcPts val="0"/>
              </a:spcBef>
              <a:spcAft>
                <a:spcPts val="0"/>
              </a:spcAft>
              <a:buNone/>
            </a:pPr>
            <a:r>
              <a:rPr lang="en-US" dirty="0" smtClean="0"/>
              <a:t>• Observation</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50192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An example of a complex prompt with many components.</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590924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 GGUF model</a:t>
            </a:r>
            <a:r>
              <a:rPr lang="en-US" baseline="0" dirty="0" smtClean="0"/>
              <a:t> </a:t>
            </a:r>
            <a:r>
              <a:rPr lang="en-US" dirty="0" smtClean="0"/>
              <a:t>represents a compressed version of its original counterpart through a method called</a:t>
            </a:r>
            <a:r>
              <a:rPr lang="en-US" baseline="0" dirty="0" smtClean="0"/>
              <a:t> </a:t>
            </a:r>
            <a:r>
              <a:rPr lang="en-US" dirty="0" smtClean="0"/>
              <a:t>quantization, which reduces the number of bits needed to represent the parameters of</a:t>
            </a:r>
            <a:r>
              <a:rPr lang="en-US" baseline="0" dirty="0" smtClean="0"/>
              <a:t> </a:t>
            </a:r>
            <a:r>
              <a:rPr lang="en-US" dirty="0" smtClean="0"/>
              <a:t>an LLM.</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Quantization reduces the number of bits required to represent the parameters of an</a:t>
            </a:r>
            <a:r>
              <a:rPr lang="en-US" baseline="0" dirty="0" smtClean="0"/>
              <a:t> L</a:t>
            </a:r>
            <a:r>
              <a:rPr lang="en-US" dirty="0" smtClean="0"/>
              <a:t>LM while attempting to maintain most of the original information. This comes with</a:t>
            </a:r>
          </a:p>
          <a:p>
            <a:pPr marL="0" lvl="0" indent="0" algn="l" rtl="0">
              <a:spcBef>
                <a:spcPts val="0"/>
              </a:spcBef>
              <a:spcAft>
                <a:spcPts val="0"/>
              </a:spcAft>
              <a:buNone/>
            </a:pPr>
            <a:r>
              <a:rPr lang="en-US" dirty="0" smtClean="0"/>
              <a:t>some loss in precision but often makes up for it as the model is much faster to run,</a:t>
            </a:r>
            <a:r>
              <a:rPr lang="en-US" baseline="0" dirty="0" smtClean="0"/>
              <a:t> </a:t>
            </a:r>
            <a:r>
              <a:rPr lang="en-US" dirty="0" smtClean="0"/>
              <a:t>requires less VRAM, and is often almost as accurate as the original.</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Chains not only allow for extending</a:t>
            </a:r>
            <a:r>
              <a:rPr lang="en-US" baseline="0" dirty="0" smtClean="0"/>
              <a:t> </a:t>
            </a:r>
            <a:r>
              <a:rPr lang="en-US" dirty="0" smtClean="0"/>
              <a:t>the capabilities of LLMs but also for multiple chains to be connected together.</a:t>
            </a:r>
          </a:p>
          <a:p>
            <a:pPr marL="0" lvl="0" indent="0" algn="l" rtl="0">
              <a:spcBef>
                <a:spcPts val="0"/>
              </a:spcBef>
              <a:spcAft>
                <a:spcPts val="0"/>
              </a:spcAft>
              <a:buNone/>
            </a:pPr>
            <a:r>
              <a:rPr lang="en-US" dirty="0" smtClean="0"/>
              <a:t>The most basic form of a chain in </a:t>
            </a:r>
            <a:r>
              <a:rPr lang="en-US" dirty="0" err="1" smtClean="0"/>
              <a:t>LangChain</a:t>
            </a:r>
            <a:r>
              <a:rPr lang="en-US" dirty="0" smtClean="0"/>
              <a:t> is a single chain. Although a chain can</a:t>
            </a:r>
            <a:r>
              <a:rPr lang="en-US" baseline="0" dirty="0" smtClean="0"/>
              <a:t> </a:t>
            </a:r>
            <a:r>
              <a:rPr lang="en-US" dirty="0" smtClean="0"/>
              <a:t>take many forms, each with a different complexity, it generally connects an LLM with</a:t>
            </a:r>
          </a:p>
          <a:p>
            <a:pPr marL="0" lvl="0" indent="0" algn="l" rtl="0">
              <a:spcBef>
                <a:spcPts val="0"/>
              </a:spcBef>
              <a:spcAft>
                <a:spcPts val="0"/>
              </a:spcAft>
              <a:buNone/>
            </a:pPr>
            <a:r>
              <a:rPr lang="en-US" dirty="0" smtClean="0"/>
              <a:t>some additional tool, prompt, or feature. This idea of connecting a component to an</a:t>
            </a:r>
            <a:r>
              <a:rPr lang="en-US" baseline="0" dirty="0" smtClean="0"/>
              <a:t> </a:t>
            </a:r>
            <a:r>
              <a:rPr lang="en-US" dirty="0" smtClean="0"/>
              <a:t>LLM.</a:t>
            </a:r>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process of using multiple prompts is an extension of our previous example.</a:t>
            </a:r>
            <a:r>
              <a:rPr lang="en-US" baseline="0" dirty="0" smtClean="0"/>
              <a:t> </a:t>
            </a:r>
            <a:r>
              <a:rPr lang="en-US" dirty="0" smtClean="0"/>
              <a:t>Instead of using a single chain, we link chains where each link deals with a specific</a:t>
            </a:r>
          </a:p>
          <a:p>
            <a:pPr marL="0" lvl="0" indent="0" algn="l" rtl="0">
              <a:spcBef>
                <a:spcPts val="0"/>
              </a:spcBef>
              <a:spcAft>
                <a:spcPts val="0"/>
              </a:spcAft>
              <a:buNone/>
            </a:pPr>
            <a:r>
              <a:rPr lang="en-US" dirty="0" smtClean="0"/>
              <a:t>subtask.</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When we are using LLMs out of the box, they will not remember what was being said</a:t>
            </a:r>
            <a:r>
              <a:rPr lang="en-US" baseline="0" dirty="0" smtClean="0"/>
              <a:t> </a:t>
            </a:r>
            <a:r>
              <a:rPr lang="en-US" dirty="0" smtClean="0"/>
              <a:t>in a conversation. You can share your name in one prompt but it will have forgotten</a:t>
            </a:r>
          </a:p>
          <a:p>
            <a:pPr marL="0" lvl="0" indent="0" algn="l" rtl="0">
              <a:spcBef>
                <a:spcPts val="0"/>
              </a:spcBef>
              <a:spcAft>
                <a:spcPts val="0"/>
              </a:spcAft>
              <a:buNone/>
            </a:pPr>
            <a:r>
              <a:rPr lang="en-US" dirty="0" smtClean="0"/>
              <a:t>it by the next prompt.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we will go through two common methods for</a:t>
            </a:r>
            <a:r>
              <a:rPr lang="en-US" baseline="0" dirty="0" smtClean="0"/>
              <a:t> </a:t>
            </a:r>
            <a:r>
              <a:rPr lang="en-US" dirty="0" smtClean="0"/>
              <a:t>helping LLMs to remember conservations:</a:t>
            </a:r>
          </a:p>
          <a:p>
            <a:pPr marL="0" lvl="0" indent="0" algn="l" rtl="0">
              <a:spcBef>
                <a:spcPts val="0"/>
              </a:spcBef>
              <a:spcAft>
                <a:spcPts val="0"/>
              </a:spcAft>
              <a:buNone/>
            </a:pPr>
            <a:r>
              <a:rPr lang="en-US" dirty="0" smtClean="0"/>
              <a:t>• Conversation buffer</a:t>
            </a:r>
          </a:p>
          <a:p>
            <a:pPr marL="0" lvl="0" indent="0" algn="l" rtl="0">
              <a:spcBef>
                <a:spcPts val="0"/>
              </a:spcBef>
              <a:spcAft>
                <a:spcPts val="0"/>
              </a:spcAft>
              <a:buNone/>
            </a:pPr>
            <a:r>
              <a:rPr lang="en-US" dirty="0" smtClean="0"/>
              <a:t>• Conversation summary</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One of the most intuitive forms of giving LLMs memory is simply reminding them</a:t>
            </a:r>
            <a:r>
              <a:rPr lang="en-US" baseline="0" dirty="0" smtClean="0"/>
              <a:t> </a:t>
            </a:r>
            <a:r>
              <a:rPr lang="en-US" dirty="0" smtClean="0"/>
              <a:t>exactly what has happened in the past.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In </a:t>
            </a:r>
            <a:r>
              <a:rPr lang="en-US" dirty="0" err="1" smtClean="0"/>
              <a:t>LangChain</a:t>
            </a:r>
            <a:r>
              <a:rPr lang="en-US" dirty="0" smtClean="0"/>
              <a:t>, this form of memory is called a </a:t>
            </a:r>
            <a:r>
              <a:rPr lang="en-US" dirty="0" err="1" smtClean="0"/>
              <a:t>ConversationBufferMemory</a:t>
            </a:r>
            <a:r>
              <a:rPr lang="en-US" dirty="0" smtClean="0"/>
              <a:t>. Its</a:t>
            </a:r>
            <a:r>
              <a:rPr lang="en-US" baseline="0" dirty="0" smtClean="0"/>
              <a:t> </a:t>
            </a:r>
            <a:r>
              <a:rPr lang="en-US" dirty="0" smtClean="0"/>
              <a:t>implementation requires us to update our previous prompt to hold the history of</a:t>
            </a:r>
          </a:p>
          <a:p>
            <a:pPr marL="0" lvl="0" indent="0" algn="l" rtl="0">
              <a:spcBef>
                <a:spcPts val="0"/>
              </a:spcBef>
              <a:spcAft>
                <a:spcPts val="0"/>
              </a:spcAft>
              <a:buNone/>
            </a:pPr>
            <a:r>
              <a:rPr lang="en-US" dirty="0" smtClean="0"/>
              <a:t>the chat.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One method of minimizing the context window is to use the last k conversations</a:t>
            </a:r>
            <a:r>
              <a:rPr lang="en-US" baseline="0" dirty="0" smtClean="0"/>
              <a:t> </a:t>
            </a:r>
            <a:r>
              <a:rPr lang="en-US" dirty="0" smtClean="0"/>
              <a:t>instead of maintaining the full chat history. In </a:t>
            </a:r>
            <a:r>
              <a:rPr lang="en-US" dirty="0" err="1" smtClean="0"/>
              <a:t>LangChain</a:t>
            </a:r>
            <a:r>
              <a:rPr lang="en-US" dirty="0" smtClean="0"/>
              <a:t>, we can use Conversation</a:t>
            </a:r>
          </a:p>
          <a:p>
            <a:pPr marL="0" lvl="0" indent="0" algn="l" rtl="0">
              <a:spcBef>
                <a:spcPts val="0"/>
              </a:spcBef>
              <a:spcAft>
                <a:spcPts val="0"/>
              </a:spcAft>
              <a:buNone/>
            </a:pPr>
            <a:r>
              <a:rPr lang="en-US" dirty="0" err="1" smtClean="0"/>
              <a:t>BufferWindowMemory</a:t>
            </a:r>
            <a:r>
              <a:rPr lang="en-US" dirty="0" smtClean="0"/>
              <a:t> to decide how many conversations are passed to the input</a:t>
            </a:r>
            <a:r>
              <a:rPr lang="en-US" baseline="0" dirty="0" smtClean="0"/>
              <a:t> </a:t>
            </a:r>
            <a:r>
              <a:rPr lang="en-US" dirty="0" smtClean="0"/>
              <a:t>prompt</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s-MX"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summarization process is enabled by another LLM that is given the conversation</a:t>
            </a:r>
            <a:r>
              <a:rPr lang="en-US" baseline="0" dirty="0" smtClean="0"/>
              <a:t> </a:t>
            </a:r>
            <a:r>
              <a:rPr lang="en-US" dirty="0" smtClean="0"/>
              <a:t>history as input and asked to create a concise summary. A nice advantage of using an</a:t>
            </a:r>
          </a:p>
          <a:p>
            <a:pPr marL="0" lvl="0" indent="0" algn="l" rtl="0">
              <a:spcBef>
                <a:spcPts val="0"/>
              </a:spcBef>
              <a:spcAft>
                <a:spcPts val="0"/>
              </a:spcAft>
              <a:buNone/>
            </a:pPr>
            <a:r>
              <a:rPr lang="en-US" dirty="0" smtClean="0"/>
              <a:t>external LLM is that we are not confined to using the same LLM during conversation.</a:t>
            </a:r>
            <a:endParaRPr lang="en-US" dirty="0" smtClean="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7.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1.png"/><Relationship Id="rId21" Type="http://schemas.openxmlformats.org/officeDocument/2006/relationships/image" Target="../media/image53.png"/><Relationship Id="rId7" Type="http://schemas.openxmlformats.org/officeDocument/2006/relationships/image" Target="../media/image30.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7.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20.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29.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20.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20.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78.png"/><Relationship Id="rId5" Type="http://schemas.openxmlformats.org/officeDocument/2006/relationships/image" Target="../media/image20.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76.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38.png"/><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80.png"/><Relationship Id="rId5" Type="http://schemas.openxmlformats.org/officeDocument/2006/relationships/image" Target="../media/image20.pn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79.png"/><Relationship Id="rId14" Type="http://schemas.openxmlformats.org/officeDocument/2006/relationships/image" Target="../media/image81.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85.png"/><Relationship Id="rId5" Type="http://schemas.openxmlformats.org/officeDocument/2006/relationships/image" Target="../media/image20.png"/><Relationship Id="rId10" Type="http://schemas.openxmlformats.org/officeDocument/2006/relationships/image" Target="../media/image84.png"/><Relationship Id="rId4" Type="http://schemas.openxmlformats.org/officeDocument/2006/relationships/image" Target="../media/image74.png"/><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88.png"/><Relationship Id="rId12"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72.png"/><Relationship Id="rId5" Type="http://schemas.openxmlformats.org/officeDocument/2006/relationships/image" Target="../media/image20.png"/><Relationship Id="rId10" Type="http://schemas.openxmlformats.org/officeDocument/2006/relationships/image" Target="../media/image71.png"/><Relationship Id="rId4" Type="http://schemas.openxmlformats.org/officeDocument/2006/relationships/image" Target="../media/image86.pn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93.png"/><Relationship Id="rId5" Type="http://schemas.openxmlformats.org/officeDocument/2006/relationships/image" Target="../media/image20.png"/><Relationship Id="rId10" Type="http://schemas.openxmlformats.org/officeDocument/2006/relationships/image" Target="../media/image92.png"/><Relationship Id="rId4" Type="http://schemas.openxmlformats.org/officeDocument/2006/relationships/image" Target="../media/image19.png"/><Relationship Id="rId9" Type="http://schemas.openxmlformats.org/officeDocument/2006/relationships/image" Target="../media/image88.png"/></Relationships>
</file>

<file path=ppt/slides/_rels/slide2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hyperlink" Target="https://www.instagram.com/eatemp._/" TargetMode="External"/><Relationship Id="rId18" Type="http://schemas.openxmlformats.org/officeDocument/2006/relationships/image" Target="../media/image102.png"/><Relationship Id="rId3" Type="http://schemas.openxmlformats.org/officeDocument/2006/relationships/image" Target="../media/image1.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hyperlink" Target="https://www.youtube.com/@eatemp" TargetMode="External"/><Relationship Id="rId2" Type="http://schemas.openxmlformats.org/officeDocument/2006/relationships/notesSlide" Target="../notesSlides/notesSlide25.xml"/><Relationship Id="rId16" Type="http://schemas.openxmlformats.org/officeDocument/2006/relationships/image" Target="../media/image101.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98.png"/><Relationship Id="rId5" Type="http://schemas.openxmlformats.org/officeDocument/2006/relationships/image" Target="../media/image61.png"/><Relationship Id="rId15" Type="http://schemas.openxmlformats.org/officeDocument/2006/relationships/hyperlink" Target="https://www.pinterest.com/eatempofficial/" TargetMode="External"/><Relationship Id="rId10" Type="http://schemas.openxmlformats.org/officeDocument/2006/relationships/image" Target="../media/image97.png"/><Relationship Id="rId19" Type="http://schemas.openxmlformats.org/officeDocument/2006/relationships/hyperlink" Target="https://www.tiktok.com/@eatemp.official" TargetMode="External"/><Relationship Id="rId4" Type="http://schemas.openxmlformats.org/officeDocument/2006/relationships/image" Target="../media/image60.png"/><Relationship Id="rId9" Type="http://schemas.openxmlformats.org/officeDocument/2006/relationships/image" Target="../media/image96.png"/><Relationship Id="rId1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057657" y="2175933"/>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Advanced Text Generation</a:t>
            </a:r>
          </a:p>
          <a:p>
            <a:pPr lvl="0">
              <a:buClr>
                <a:srgbClr val="FFFFFF"/>
              </a:buClr>
              <a:buSzPts val="12800"/>
            </a:pPr>
            <a:r>
              <a:rPr lang="en-US" sz="12800" b="1" dirty="0">
                <a:solidFill>
                  <a:srgbClr val="FFFFFF"/>
                </a:solidFill>
                <a:latin typeface="Rajdhani"/>
                <a:ea typeface="Rajdhani"/>
                <a:cs typeface="Rajdhani"/>
                <a:sym typeface="Rajdhani"/>
              </a:rPr>
              <a:t>Techniques and Tools</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2869274" y="10885045"/>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7</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Calibri"/>
                <a:cs typeface="Rajdhani"/>
                <a:sym typeface="Rajdhani"/>
              </a:rPr>
              <a:t>The pros and cons of different memory types.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p:cNvPicPr>
            <a:picLocks noChangeAspect="1"/>
          </p:cNvPicPr>
          <p:nvPr/>
        </p:nvPicPr>
        <p:blipFill rotWithShape="1">
          <a:blip r:embed="rId6"/>
          <a:srcRect l="60246" t="45556" r="17766" b="25439"/>
          <a:stretch/>
        </p:blipFill>
        <p:spPr>
          <a:xfrm>
            <a:off x="2226073" y="4781883"/>
            <a:ext cx="19286390" cy="8361931"/>
          </a:xfrm>
          <a:prstGeom prst="rect">
            <a:avLst/>
          </a:prstGeom>
        </p:spPr>
      </p:pic>
    </p:spTree>
    <p:extLst>
      <p:ext uri="{BB962C8B-B14F-4D97-AF65-F5344CB8AC3E}">
        <p14:creationId xmlns:p14="http://schemas.microsoft.com/office/powerpoint/2010/main" val="3399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Agents: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282860" y="10909300"/>
            <a:ext cx="18715114" cy="1323439"/>
          </a:xfrm>
          <a:prstGeom prst="rect">
            <a:avLst/>
          </a:prstGeom>
        </p:spPr>
        <p:txBody>
          <a:bodyPr wrap="square">
            <a:spAutoFit/>
          </a:bodyPr>
          <a:lstStyle/>
          <a:p>
            <a:r>
              <a:rPr lang="en-US" sz="4000" b="1" dirty="0">
                <a:solidFill>
                  <a:schemeClr val="bg1"/>
                </a:solidFill>
                <a:latin typeface="MinionPro-It"/>
              </a:rPr>
              <a:t>Giving LLMs the ability to choose which tools they use for a </a:t>
            </a:r>
            <a:r>
              <a:rPr lang="en-US" sz="4000" b="1" dirty="0" smtClean="0">
                <a:solidFill>
                  <a:schemeClr val="bg1"/>
                </a:solidFill>
                <a:latin typeface="MinionPro-It"/>
              </a:rPr>
              <a:t>particular problem </a:t>
            </a:r>
            <a:r>
              <a:rPr lang="en-US" sz="4000" b="1" dirty="0">
                <a:solidFill>
                  <a:schemeClr val="bg1"/>
                </a:solidFill>
                <a:latin typeface="MinionPro-It"/>
              </a:rPr>
              <a:t>results in more complex and accurate behavior.</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2095761" y="3420507"/>
            <a:ext cx="15521020" cy="6874985"/>
          </a:xfrm>
          <a:prstGeom prst="rect">
            <a:avLst/>
          </a:prstGeom>
        </p:spPr>
      </p:pic>
    </p:spTree>
    <p:extLst>
      <p:ext uri="{BB962C8B-B14F-4D97-AF65-F5344CB8AC3E}">
        <p14:creationId xmlns:p14="http://schemas.microsoft.com/office/powerpoint/2010/main" val="263231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Rajdhani"/>
                <a:cs typeface="Rajdhani"/>
                <a:sym typeface="Rajdhani"/>
              </a:rPr>
              <a:t>ReAct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835967" y="10800427"/>
            <a:ext cx="18715114" cy="707886"/>
          </a:xfrm>
          <a:prstGeom prst="rect">
            <a:avLst/>
          </a:prstGeom>
        </p:spPr>
        <p:txBody>
          <a:bodyPr wrap="square">
            <a:spAutoFit/>
          </a:bodyPr>
          <a:lstStyle/>
          <a:p>
            <a:r>
              <a:rPr lang="en-US" sz="4000" b="1" dirty="0">
                <a:solidFill>
                  <a:schemeClr val="bg1"/>
                </a:solidFill>
                <a:latin typeface="MinionPro-It"/>
              </a:rPr>
              <a:t>An example of a </a:t>
            </a:r>
            <a:r>
              <a:rPr lang="en-US" sz="4000" b="1" dirty="0" err="1">
                <a:solidFill>
                  <a:schemeClr val="bg1"/>
                </a:solidFill>
                <a:latin typeface="MinionPro-It"/>
              </a:rPr>
              <a:t>ReAct</a:t>
            </a:r>
            <a:r>
              <a:rPr lang="en-US" sz="4000" b="1" dirty="0">
                <a:solidFill>
                  <a:schemeClr val="bg1"/>
                </a:solidFill>
                <a:latin typeface="MinionPro-It"/>
              </a:rPr>
              <a:t> prompt template.</a:t>
            </a:r>
            <a:endParaRPr lang="en-US" sz="4000" b="1" dirty="0">
              <a:solidFill>
                <a:schemeClr val="bg1"/>
              </a:solidFill>
              <a:latin typeface="MinionPro-It"/>
            </a:endParaRPr>
          </a:p>
        </p:txBody>
      </p:sp>
      <p:pic>
        <p:nvPicPr>
          <p:cNvPr id="3" name="Imagen 2"/>
          <p:cNvPicPr>
            <a:picLocks noChangeAspect="1"/>
          </p:cNvPicPr>
          <p:nvPr/>
        </p:nvPicPr>
        <p:blipFill>
          <a:blip r:embed="rId6"/>
          <a:stretch>
            <a:fillRect/>
          </a:stretch>
        </p:blipFill>
        <p:spPr>
          <a:xfrm>
            <a:off x="2948874" y="2737772"/>
            <a:ext cx="12355293" cy="7679697"/>
          </a:xfrm>
          <a:prstGeom prst="rect">
            <a:avLst/>
          </a:prstGeom>
        </p:spPr>
      </p:pic>
    </p:spTree>
    <p:extLst>
      <p:ext uri="{BB962C8B-B14F-4D97-AF65-F5344CB8AC3E}">
        <p14:creationId xmlns:p14="http://schemas.microsoft.com/office/powerpoint/2010/main" val="182400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Two </a:t>
            </a:r>
            <a:r>
              <a:rPr lang="en-US" sz="12800" b="1" dirty="0">
                <a:solidFill>
                  <a:srgbClr val="FFFFFF"/>
                </a:solidFill>
                <a:latin typeface="Rajdhani"/>
                <a:ea typeface="Rajdhani"/>
                <a:cs typeface="Rajdhani"/>
                <a:sym typeface="Rajdhani"/>
              </a:rPr>
              <a:t>cycles in a </a:t>
            </a:r>
            <a:r>
              <a:rPr lang="en-US" sz="12800" b="1" dirty="0" err="1">
                <a:solidFill>
                  <a:srgbClr val="FFFFFF"/>
                </a:solidFill>
                <a:latin typeface="Rajdhani"/>
                <a:ea typeface="Rajdhani"/>
                <a:cs typeface="Rajdhani"/>
                <a:sym typeface="Rajdhani"/>
              </a:rPr>
              <a:t>ReAct</a:t>
            </a:r>
            <a:r>
              <a:rPr lang="en-US" sz="12800" b="1" dirty="0">
                <a:solidFill>
                  <a:srgbClr val="FFFFFF"/>
                </a:solidFill>
                <a:latin typeface="Rajdhani"/>
                <a:ea typeface="Rajdhani"/>
                <a:cs typeface="Rajdhani"/>
                <a:sym typeface="Rajdhani"/>
              </a:rPr>
              <a:t> pipeline</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156932" y="11992114"/>
            <a:ext cx="18715114" cy="707886"/>
          </a:xfrm>
          <a:prstGeom prst="rect">
            <a:avLst/>
          </a:prstGeom>
        </p:spPr>
        <p:txBody>
          <a:bodyPr wrap="square">
            <a:spAutoFit/>
          </a:bodyPr>
          <a:lstStyle/>
          <a:p>
            <a:r>
              <a:rPr lang="en-US" sz="4000" b="1" dirty="0">
                <a:solidFill>
                  <a:schemeClr val="bg1"/>
                </a:solidFill>
                <a:latin typeface="MinionPro-It"/>
              </a:rPr>
              <a:t>An example of two cycles in a </a:t>
            </a:r>
            <a:r>
              <a:rPr lang="en-US" sz="4000" b="1" dirty="0" err="1">
                <a:solidFill>
                  <a:schemeClr val="bg1"/>
                </a:solidFill>
                <a:latin typeface="MinionPro-It"/>
              </a:rPr>
              <a:t>ReAct</a:t>
            </a:r>
            <a:r>
              <a:rPr lang="en-US" sz="4000" b="1" dirty="0">
                <a:solidFill>
                  <a:schemeClr val="bg1"/>
                </a:solidFill>
                <a:latin typeface="MinionPro-It"/>
              </a:rPr>
              <a:t> pipeline.</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908330" y="2896827"/>
            <a:ext cx="11466028" cy="8833219"/>
          </a:xfrm>
          <a:prstGeom prst="rect">
            <a:avLst/>
          </a:prstGeom>
        </p:spPr>
      </p:pic>
    </p:spTree>
    <p:extLst>
      <p:ext uri="{BB962C8B-B14F-4D97-AF65-F5344CB8AC3E}">
        <p14:creationId xmlns:p14="http://schemas.microsoft.com/office/powerpoint/2010/main" val="141571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a:solidFill>
                  <a:srgbClr val="FFFFFF"/>
                </a:solidFill>
                <a:latin typeface="Rajdhani"/>
                <a:ea typeface="Rajdhani"/>
                <a:cs typeface="Rajdhani"/>
                <a:sym typeface="Rajdhani"/>
              </a:rPr>
              <a:t>LangChain</a:t>
            </a:r>
            <a:r>
              <a:rPr lang="en-US" sz="12800" b="1" dirty="0">
                <a:solidFill>
                  <a:srgbClr val="FFFFFF"/>
                </a:solidFill>
                <a:latin typeface="Rajdhani"/>
                <a:ea typeface="Rajdhani"/>
                <a:cs typeface="Rajdhani"/>
                <a:sym typeface="Rajdhani"/>
              </a:rPr>
              <a:t> framework</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83922" y="10982778"/>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err="1" smtClean="0">
                <a:solidFill>
                  <a:schemeClr val="bg1"/>
                </a:solidFill>
                <a:latin typeface="Calibri"/>
                <a:ea typeface="Calibri"/>
                <a:cs typeface="Calibri"/>
                <a:sym typeface="Calibri"/>
              </a:rPr>
              <a:t>LangChain</a:t>
            </a:r>
            <a:r>
              <a:rPr lang="en-US" sz="4000" b="1" dirty="0" smtClean="0">
                <a:solidFill>
                  <a:schemeClr val="bg1"/>
                </a:solidFill>
                <a:latin typeface="Calibri"/>
                <a:ea typeface="Calibri"/>
                <a:cs typeface="Calibri"/>
                <a:sym typeface="Calibri"/>
              </a:rPr>
              <a:t> </a:t>
            </a:r>
            <a:r>
              <a:rPr lang="en-US" sz="4000" b="1" dirty="0">
                <a:solidFill>
                  <a:schemeClr val="bg1"/>
                </a:solidFill>
                <a:latin typeface="Calibri"/>
                <a:ea typeface="Calibri"/>
                <a:cs typeface="Calibri"/>
                <a:sym typeface="Calibri"/>
              </a:rPr>
              <a:t>is a complete framework for using LLMs. It has modular </a:t>
            </a:r>
            <a:r>
              <a:rPr lang="en-US" sz="4000" b="1" dirty="0" smtClean="0">
                <a:solidFill>
                  <a:schemeClr val="bg1"/>
                </a:solidFill>
                <a:latin typeface="Calibri"/>
                <a:ea typeface="Calibri"/>
                <a:cs typeface="Calibri"/>
                <a:sym typeface="Calibri"/>
              </a:rPr>
              <a:t>components that </a:t>
            </a:r>
            <a:r>
              <a:rPr lang="en-US" sz="4000" b="1" dirty="0">
                <a:solidFill>
                  <a:schemeClr val="bg1"/>
                </a:solidFill>
                <a:latin typeface="Calibri"/>
                <a:ea typeface="Calibri"/>
                <a:cs typeface="Calibri"/>
                <a:sym typeface="Calibri"/>
              </a:rPr>
              <a:t>can be chained together to allow for complex LLM systems.</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3912089" y="4802901"/>
            <a:ext cx="14424419" cy="3895238"/>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Model I/O: Loading Quantized Models with </a:t>
            </a:r>
            <a:r>
              <a:rPr lang="en-US" sz="12800" b="1" dirty="0" err="1">
                <a:solidFill>
                  <a:srgbClr val="FFFFFF"/>
                </a:solidFill>
                <a:latin typeface="Rajdhani"/>
                <a:ea typeface="Rajdhani"/>
                <a:cs typeface="Rajdhani"/>
                <a:sym typeface="Rajdhani"/>
              </a:rPr>
              <a:t>LangChain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287461" y="10940325"/>
            <a:ext cx="16828254" cy="1938992"/>
          </a:xfrm>
          <a:prstGeom prst="rect">
            <a:avLst/>
          </a:prstGeom>
        </p:spPr>
        <p:txBody>
          <a:bodyPr wrap="square">
            <a:spAutoFit/>
          </a:bodyPr>
          <a:lstStyle/>
          <a:p>
            <a:r>
              <a:rPr lang="en-US" sz="4000" b="1" dirty="0">
                <a:solidFill>
                  <a:schemeClr val="bg1"/>
                </a:solidFill>
                <a:latin typeface="MinionPro-It"/>
              </a:rPr>
              <a:t>Attempting to represent pi with float 32-bit and float 16-bit </a:t>
            </a:r>
            <a:r>
              <a:rPr lang="en-US" sz="4000" b="1" dirty="0" smtClean="0">
                <a:solidFill>
                  <a:schemeClr val="bg1"/>
                </a:solidFill>
                <a:latin typeface="MinionPro-It"/>
              </a:rPr>
              <a:t>representations. Notice </a:t>
            </a:r>
            <a:r>
              <a:rPr lang="en-US" sz="4000" b="1" dirty="0">
                <a:solidFill>
                  <a:schemeClr val="bg1"/>
                </a:solidFill>
                <a:latin typeface="MinionPro-It"/>
              </a:rPr>
              <a:t>the lowered accuracy when we halve the number of bits.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4839304" y="5673974"/>
            <a:ext cx="12136625" cy="4749897"/>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4" y="9496301"/>
            <a:ext cx="16828254" cy="1323439"/>
          </a:xfrm>
          <a:prstGeom prst="rect">
            <a:avLst/>
          </a:prstGeom>
        </p:spPr>
        <p:txBody>
          <a:bodyPr wrap="square">
            <a:spAutoFit/>
          </a:bodyPr>
          <a:lstStyle/>
          <a:p>
            <a:r>
              <a:rPr lang="en-US" sz="4000" b="1" dirty="0">
                <a:solidFill>
                  <a:schemeClr val="bg1"/>
                </a:solidFill>
              </a:rPr>
              <a:t>A single chain connects some modular component, like a prompt template </a:t>
            </a:r>
            <a:r>
              <a:rPr lang="en-US" sz="4000" b="1" dirty="0" smtClean="0">
                <a:solidFill>
                  <a:schemeClr val="bg1"/>
                </a:solidFill>
              </a:rPr>
              <a:t>or external </a:t>
            </a:r>
            <a:r>
              <a:rPr lang="en-US" sz="4000" b="1" dirty="0">
                <a:solidFill>
                  <a:schemeClr val="bg1"/>
                </a:solidFill>
              </a:rPr>
              <a:t>memory, to the LLM.</a:t>
            </a:r>
            <a:endParaRPr lang="es-MX" sz="4000" b="1" dirty="0">
              <a:solidFill>
                <a:schemeClr val="bg1"/>
              </a:solidFill>
            </a:endParaRPr>
          </a:p>
        </p:txBody>
      </p:sp>
      <p:sp>
        <p:nvSpPr>
          <p:cNvPr id="25" name="Google Shape;42;p2"/>
          <p:cNvSpPr/>
          <p:nvPr/>
        </p:nvSpPr>
        <p:spPr>
          <a:xfrm>
            <a:off x="1657557" y="7281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chemeClr val="bg1"/>
                </a:solidFill>
                <a:latin typeface="Calibri"/>
                <a:ea typeface="Calibri"/>
                <a:cs typeface="Calibri"/>
                <a:sym typeface="Calibri"/>
              </a:rPr>
              <a:t>Chains: Extending the Capabilities of LLMs</a:t>
            </a:r>
            <a:endParaRPr sz="12800" b="1" i="0" u="none" strike="noStrike" cap="none"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5272441" y="5248957"/>
            <a:ext cx="10888556" cy="3153585"/>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90524"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A Chain with Multiple Prompts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88873" y="9993580"/>
            <a:ext cx="16828254" cy="1323439"/>
          </a:xfrm>
          <a:prstGeom prst="rect">
            <a:avLst/>
          </a:prstGeom>
        </p:spPr>
        <p:txBody>
          <a:bodyPr wrap="square">
            <a:spAutoFit/>
          </a:bodyPr>
          <a:lstStyle/>
          <a:p>
            <a:r>
              <a:rPr lang="en-US" sz="4000" b="1" dirty="0">
                <a:solidFill>
                  <a:schemeClr val="bg1"/>
                </a:solidFill>
                <a:latin typeface="MinionPro-It"/>
              </a:rPr>
              <a:t>With sequential chains, the output of a prompt is used as the input for </a:t>
            </a:r>
            <a:r>
              <a:rPr lang="en-US" sz="4000" b="1" dirty="0" smtClean="0">
                <a:solidFill>
                  <a:schemeClr val="bg1"/>
                </a:solidFill>
                <a:latin typeface="MinionPro-It"/>
              </a:rPr>
              <a:t>the next </a:t>
            </a:r>
            <a:r>
              <a:rPr lang="en-US" sz="4000" b="1" dirty="0">
                <a:solidFill>
                  <a:schemeClr val="bg1"/>
                </a:solidFill>
                <a:latin typeface="MinionPro-It"/>
              </a:rPr>
              <a:t>prompt.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017739" y="3483248"/>
            <a:ext cx="12312842" cy="6370632"/>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Multiple prompts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938992"/>
          </a:xfrm>
          <a:prstGeom prst="rect">
            <a:avLst/>
          </a:prstGeom>
        </p:spPr>
        <p:txBody>
          <a:bodyPr wrap="square">
            <a:spAutoFit/>
          </a:bodyPr>
          <a:lstStyle/>
          <a:p>
            <a:r>
              <a:rPr lang="en-US" sz="4000" b="1" dirty="0">
                <a:solidFill>
                  <a:schemeClr val="bg1"/>
                </a:solidFill>
              </a:rPr>
              <a:t>The output of the title prompt is used as the input of the character prompt. </a:t>
            </a:r>
            <a:r>
              <a:rPr lang="en-US" sz="4000" b="1" dirty="0" smtClean="0">
                <a:solidFill>
                  <a:schemeClr val="bg1"/>
                </a:solidFill>
              </a:rPr>
              <a:t>To generate </a:t>
            </a:r>
            <a:r>
              <a:rPr lang="en-US" sz="4000" b="1" dirty="0">
                <a:solidFill>
                  <a:schemeClr val="bg1"/>
                </a:solidFill>
              </a:rPr>
              <a:t>the story, the output of all previous prompts is used.</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191396" y="3540306"/>
            <a:ext cx="12497395" cy="5181397"/>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49620" y="7239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Memory: Helping LLMs to Remember Conversations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046305" y="10460121"/>
            <a:ext cx="16828254" cy="1323439"/>
          </a:xfrm>
          <a:prstGeom prst="rect">
            <a:avLst/>
          </a:prstGeom>
        </p:spPr>
        <p:txBody>
          <a:bodyPr wrap="square">
            <a:spAutoFit/>
          </a:bodyPr>
          <a:lstStyle/>
          <a:p>
            <a:r>
              <a:rPr lang="en-US" sz="4000" b="1" dirty="0">
                <a:solidFill>
                  <a:schemeClr val="bg1"/>
                </a:solidFill>
                <a:latin typeface="MinionPro-It"/>
              </a:rPr>
              <a:t>An example of a conversation between an LLM with memory and </a:t>
            </a:r>
            <a:r>
              <a:rPr lang="en-US" sz="4000" b="1" dirty="0" smtClean="0">
                <a:solidFill>
                  <a:schemeClr val="bg1"/>
                </a:solidFill>
                <a:latin typeface="MinionPro-It"/>
              </a:rPr>
              <a:t>without memory</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2065053" y="4495800"/>
            <a:ext cx="11563750" cy="5660438"/>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Conversation Buffer</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1323439"/>
          </a:xfrm>
          <a:prstGeom prst="rect">
            <a:avLst/>
          </a:prstGeom>
        </p:spPr>
        <p:txBody>
          <a:bodyPr wrap="square">
            <a:spAutoFit/>
          </a:bodyPr>
          <a:lstStyle/>
          <a:p>
            <a:r>
              <a:rPr lang="en-US" sz="4000" b="1" dirty="0">
                <a:solidFill>
                  <a:schemeClr val="bg1"/>
                </a:solidFill>
                <a:latin typeface="MinionPro-It"/>
              </a:rPr>
              <a:t>We can remind an LLM of what previously happened by simply </a:t>
            </a:r>
            <a:r>
              <a:rPr lang="en-US" sz="4000" b="1" dirty="0" smtClean="0">
                <a:solidFill>
                  <a:schemeClr val="bg1"/>
                </a:solidFill>
                <a:latin typeface="MinionPro-It"/>
              </a:rPr>
              <a:t>appending the </a:t>
            </a:r>
            <a:r>
              <a:rPr lang="en-US" sz="4000" b="1" dirty="0">
                <a:solidFill>
                  <a:schemeClr val="bg1"/>
                </a:solidFill>
                <a:latin typeface="MinionPro-It"/>
              </a:rPr>
              <a:t>entire conversation history to the input prompt.</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213501" y="3721894"/>
            <a:ext cx="13851642" cy="6277490"/>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Conversation Summary</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191395" y="10722510"/>
            <a:ext cx="19179399" cy="1323439"/>
          </a:xfrm>
          <a:prstGeom prst="rect">
            <a:avLst/>
          </a:prstGeom>
        </p:spPr>
        <p:txBody>
          <a:bodyPr wrap="square">
            <a:spAutoFit/>
          </a:bodyPr>
          <a:lstStyle/>
          <a:p>
            <a:r>
              <a:rPr lang="en-US" sz="4000" b="1" dirty="0">
                <a:solidFill>
                  <a:schemeClr val="bg1"/>
                </a:solidFill>
                <a:latin typeface="MinionPro-It"/>
              </a:rPr>
              <a:t>Instead of passing the conversation history directly to the prompt, we use</a:t>
            </a:r>
          </a:p>
          <a:p>
            <a:r>
              <a:rPr lang="en-US" sz="4000" b="1" dirty="0">
                <a:solidFill>
                  <a:schemeClr val="bg1"/>
                </a:solidFill>
                <a:latin typeface="MinionPro-It"/>
              </a:rPr>
              <a:t>another LLM to summarize it first.</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4191395" y="3019484"/>
            <a:ext cx="17182475" cy="7356416"/>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12410</TotalTime>
  <Words>1440</Words>
  <Application>Microsoft Office PowerPoint</Application>
  <PresentationFormat>Personalizado</PresentationFormat>
  <Paragraphs>173</Paragraphs>
  <Slides>25</Slides>
  <Notes>25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Calibri</vt:lpstr>
      <vt:lpstr>Rajdhani SemiBold</vt:lpstr>
      <vt:lpstr>Rajdhani</vt:lpstr>
      <vt:lpstr>Poppins</vt:lpstr>
      <vt:lpstr>Arial</vt:lpstr>
      <vt:lpstr>MinionPro-It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65</cp:revision>
  <dcterms:created xsi:type="dcterms:W3CDTF">2023-12-07T13:13:31Z</dcterms:created>
  <dcterms:modified xsi:type="dcterms:W3CDTF">2025-02-18T07:20:52Z</dcterms:modified>
</cp:coreProperties>
</file>